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87" r:id="rId2"/>
    <p:sldId id="289" r:id="rId3"/>
    <p:sldId id="288" r:id="rId4"/>
    <p:sldId id="295" r:id="rId5"/>
    <p:sldId id="297" r:id="rId6"/>
    <p:sldId id="296" r:id="rId7"/>
    <p:sldId id="259" r:id="rId8"/>
    <p:sldId id="290" r:id="rId9"/>
    <p:sldId id="260" r:id="rId10"/>
    <p:sldId id="261" r:id="rId11"/>
    <p:sldId id="286" r:id="rId12"/>
    <p:sldId id="291" r:id="rId13"/>
    <p:sldId id="294" r:id="rId14"/>
    <p:sldId id="277" r:id="rId15"/>
    <p:sldId id="278" r:id="rId16"/>
    <p:sldId id="279" r:id="rId17"/>
    <p:sldId id="280" r:id="rId18"/>
    <p:sldId id="284" r:id="rId19"/>
    <p:sldId id="285" r:id="rId20"/>
    <p:sldId id="292" r:id="rId21"/>
    <p:sldId id="293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F2D3-7B76-4E53-835B-4E90A7E0E179}" type="datetimeFigureOut">
              <a:rPr lang="ru-RU" smtClean="0"/>
              <a:t>24.12.2015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3A7E-D71C-4346-AC51-14A18921458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F2D3-7B76-4E53-835B-4E90A7E0E179}" type="datetimeFigureOut">
              <a:rPr lang="ru-RU" smtClean="0"/>
              <a:t>24.12.2015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3A7E-D71C-4346-AC51-14A1892145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F2D3-7B76-4E53-835B-4E90A7E0E179}" type="datetimeFigureOut">
              <a:rPr lang="ru-RU" smtClean="0"/>
              <a:t>24.12.2015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3A7E-D71C-4346-AC51-14A1892145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F2D3-7B76-4E53-835B-4E90A7E0E179}" type="datetimeFigureOut">
              <a:rPr lang="ru-RU" smtClean="0"/>
              <a:t>24.12.2015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3A7E-D71C-4346-AC51-14A1892145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F2D3-7B76-4E53-835B-4E90A7E0E179}" type="datetimeFigureOut">
              <a:rPr lang="ru-RU" smtClean="0"/>
              <a:t>24.12.2015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3A7E-D71C-4346-AC51-14A18921458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F2D3-7B76-4E53-835B-4E90A7E0E179}" type="datetimeFigureOut">
              <a:rPr lang="ru-RU" smtClean="0"/>
              <a:t>24.12.2015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3A7E-D71C-4346-AC51-14A1892145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F2D3-7B76-4E53-835B-4E90A7E0E179}" type="datetimeFigureOut">
              <a:rPr lang="ru-RU" smtClean="0"/>
              <a:t>24.12.2015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3A7E-D71C-4346-AC51-14A1892145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F2D3-7B76-4E53-835B-4E90A7E0E179}" type="datetimeFigureOut">
              <a:rPr lang="ru-RU" smtClean="0"/>
              <a:t>24.12.2015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3A7E-D71C-4346-AC51-14A1892145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F2D3-7B76-4E53-835B-4E90A7E0E179}" type="datetimeFigureOut">
              <a:rPr lang="ru-RU" smtClean="0"/>
              <a:t>24.12.2015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3A7E-D71C-4346-AC51-14A1892145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F2D3-7B76-4E53-835B-4E90A7E0E179}" type="datetimeFigureOut">
              <a:rPr lang="ru-RU" smtClean="0"/>
              <a:t>24.12.2015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43A7E-D71C-4346-AC51-14A18921458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DF2D3-7B76-4E53-835B-4E90A7E0E179}" type="datetimeFigureOut">
              <a:rPr lang="ru-RU" smtClean="0"/>
              <a:t>24.12.2015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743A7E-D71C-4346-AC51-14A18921458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CBDF2D3-7B76-4E53-835B-4E90A7E0E179}" type="datetimeFigureOut">
              <a:rPr lang="ru-RU" smtClean="0"/>
              <a:t>24.12.2015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743A7E-D71C-4346-AC51-14A189214585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Методические рекомендации по организации внеурочной деятельности по математике</a:t>
            </a:r>
          </a:p>
          <a:p>
            <a:endParaRPr lang="ru-RU" dirty="0"/>
          </a:p>
          <a:p>
            <a:endParaRPr lang="ru-RU" dirty="0" smtClean="0"/>
          </a:p>
          <a:p>
            <a:pPr marL="0" indent="0" algn="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Садыкова З.Ф.,</a:t>
            </a:r>
          </a:p>
          <a:p>
            <a:pPr marL="0" indent="0" algn="r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методист ИМО УО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г.Казани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348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8012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Программы курсов внеурочной деятельности должны содержать: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Пояснительную записку, в которой конкретизируются общие цели соответствующей ступени общего образования с учётом специфики курса внеурочной деятельности по математике;</a:t>
            </a:r>
          </a:p>
          <a:p>
            <a:r>
              <a:rPr lang="ru-RU" dirty="0" smtClean="0"/>
              <a:t>Общую характеристику курса внеурочной деятельности математического направления;</a:t>
            </a:r>
          </a:p>
          <a:p>
            <a:r>
              <a:rPr lang="ru-RU" dirty="0" smtClean="0"/>
              <a:t>Личностные и </a:t>
            </a:r>
            <a:r>
              <a:rPr lang="ru-RU" dirty="0" err="1" smtClean="0"/>
              <a:t>метапредметные</a:t>
            </a:r>
            <a:r>
              <a:rPr lang="ru-RU" dirty="0" smtClean="0"/>
              <a:t>  результаты освоения курса внеурочной деятельности;</a:t>
            </a:r>
          </a:p>
          <a:p>
            <a:r>
              <a:rPr lang="ru-RU" dirty="0" smtClean="0"/>
              <a:t>Содержание курса внеурочной деятельности;</a:t>
            </a:r>
          </a:p>
          <a:p>
            <a:r>
              <a:rPr lang="ru-RU" dirty="0" smtClean="0"/>
              <a:t>Тематическое планирование с определением основных видов внеурочной деятельности обучающихся;</a:t>
            </a:r>
          </a:p>
          <a:p>
            <a:r>
              <a:rPr lang="ru-RU" dirty="0" smtClean="0"/>
              <a:t>Описание учебно-методического и материально-технического обеспечения курса внеурочной деятельности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11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Виды внеклассной работы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Работа с учащимися, отстающими от других в изучении программного материала , основной целью , которой является ликвидация пробелов и предупреждение неуспеваемости</a:t>
            </a:r>
          </a:p>
          <a:p>
            <a:r>
              <a:rPr lang="ru-RU" dirty="0" smtClean="0"/>
              <a:t>Работа с учащимися , проявляющими интерес к предмету . Цели такой внеклассной работы могут быть очень разнообразны и зависят от того, что интересно и что хотят узнать нового о предмете ученики.</a:t>
            </a:r>
          </a:p>
          <a:p>
            <a:r>
              <a:rPr lang="ru-RU" dirty="0" smtClean="0"/>
              <a:t>Работа с учащимися по развитию интереса в изучении предмета , где главный  упор делается на развитие интересов в соответствие с возможностями этой группы обучающихся.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204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Формы организации внеурочной деятельности по математике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кружки; </a:t>
            </a:r>
          </a:p>
          <a:p>
            <a:r>
              <a:rPr lang="ru-RU" dirty="0" smtClean="0"/>
              <a:t>научно-практические конференции; </a:t>
            </a:r>
          </a:p>
          <a:p>
            <a:r>
              <a:rPr lang="ru-RU" dirty="0" smtClean="0"/>
              <a:t>школьные научные общества; </a:t>
            </a:r>
          </a:p>
          <a:p>
            <a:r>
              <a:rPr lang="ru-RU" dirty="0" smtClean="0"/>
              <a:t>олимпиады;</a:t>
            </a:r>
          </a:p>
          <a:p>
            <a:r>
              <a:rPr lang="ru-RU" dirty="0" smtClean="0"/>
              <a:t>поисковые и научные исследования;</a:t>
            </a:r>
          </a:p>
          <a:p>
            <a:r>
              <a:rPr lang="ru-RU" dirty="0" smtClean="0"/>
              <a:t>конкурсы (в т. ч . </a:t>
            </a:r>
            <a:r>
              <a:rPr lang="ru-RU" dirty="0" err="1" smtClean="0"/>
              <a:t>межпредметные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математические </a:t>
            </a:r>
            <a:r>
              <a:rPr lang="ru-RU" dirty="0" err="1" smtClean="0"/>
              <a:t>недели,вечера</a:t>
            </a:r>
            <a:r>
              <a:rPr lang="ru-RU" dirty="0" smtClean="0"/>
              <a:t>, </a:t>
            </a:r>
            <a:r>
              <a:rPr lang="ru-RU" dirty="0" err="1" smtClean="0"/>
              <a:t>КВН,эстафеты,бои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семинары;</a:t>
            </a:r>
          </a:p>
          <a:p>
            <a:r>
              <a:rPr lang="ru-RU" dirty="0" smtClean="0"/>
              <a:t>заочные конкурсы;</a:t>
            </a:r>
          </a:p>
          <a:p>
            <a:r>
              <a:rPr lang="ru-RU" dirty="0" smtClean="0"/>
              <a:t>проектная и исследовательская деятельность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96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В подготовительной работе учащихся к внеклассным занятиям целесообразно выделить </a:t>
            </a:r>
            <a:br>
              <a:rPr lang="ru-RU" sz="3200" dirty="0" smtClean="0"/>
            </a:br>
            <a:r>
              <a:rPr lang="ru-RU" sz="3200" dirty="0" smtClean="0"/>
              <a:t> 2 аспекта: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Организационная деятельность поможет возбудить у школьников интерес к внеурочным занятиям математикой, привлечь их к участию в массовых мероприятиях, к занятиям в математическом кружке или факультативе</a:t>
            </a:r>
          </a:p>
          <a:p>
            <a:pPr algn="just"/>
            <a:r>
              <a:rPr lang="ru-RU" dirty="0" smtClean="0"/>
              <a:t>Дидактическая роль состоит в том, чтобы помочь ученику в преодолении трудностей , возникающих  при дополнительных занятиях математикой во внеурочное время , помочь закрепиться в кружке или факультативе , поддержать интерес к дополнительным занятиям математикой и желание заниматься математическим самообучением.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00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Внеурочная работа может быть: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Индивидуальная —  связана с углубленным изучением теоретических и практических вопросов;</a:t>
            </a:r>
          </a:p>
          <a:p>
            <a:pPr>
              <a:lnSpc>
                <a:spcPct val="80000"/>
              </a:lnSpc>
            </a:pPr>
            <a:r>
              <a:rPr lang="ru-RU" sz="2800"/>
              <a:t>Групповая — осуществляется на факультативных занятиях, в кружках, секциях;</a:t>
            </a:r>
          </a:p>
          <a:p>
            <a:pPr>
              <a:lnSpc>
                <a:spcPct val="80000"/>
              </a:lnSpc>
            </a:pPr>
            <a:r>
              <a:rPr lang="ru-RU" sz="2800"/>
              <a:t>Массовая — олимпиады, КВН, недели информатики, тематические вечера, лектории, выставки, стенгазеты и т.д.</a:t>
            </a:r>
          </a:p>
          <a:p>
            <a:pPr>
              <a:lnSpc>
                <a:spcPct val="80000"/>
              </a:lnSpc>
            </a:pPr>
            <a:r>
              <a:rPr lang="ru-RU" sz="2800"/>
              <a:t>Практикум — это вид практических занятий по какому-либо учебному предмету.</a:t>
            </a:r>
          </a:p>
        </p:txBody>
      </p:sp>
    </p:spTree>
    <p:extLst>
      <p:ext uri="{BB962C8B-B14F-4D97-AF65-F5344CB8AC3E}">
        <p14:creationId xmlns:p14="http://schemas.microsoft.com/office/powerpoint/2010/main" val="56467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Факультативные занятия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Проводятся на добровольных началах и по выбору самих учащихся параллельно с изучением обязательных предметов с целью их углубления и обогащения знаний учащихся и развитие их творческих способностей и дарований. Могут проводится в форме обычных уроков, экскурсий, семинаров, дискуссий и т.д. </a:t>
            </a:r>
          </a:p>
        </p:txBody>
      </p:sp>
    </p:spTree>
    <p:extLst>
      <p:ext uri="{BB962C8B-B14F-4D97-AF65-F5344CB8AC3E}">
        <p14:creationId xmlns:p14="http://schemas.microsoft.com/office/powerpoint/2010/main" val="303646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/>
              <a:t>Кружковые </a:t>
            </a:r>
            <a:r>
              <a:rPr lang="ru-RU" sz="4000" dirty="0" smtClean="0"/>
              <a:t>занятия</a:t>
            </a:r>
            <a:endParaRPr lang="ru-RU" sz="40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Кружки создаются на добровольных началах. Включают в себя: более углубленное изучение отдельных вопросов учебной программы; ознакомление с жизнью и творческой деятельностью выдающихся учёных, с новейшими достижениями науки и техники; проведение вечеров. </a:t>
            </a:r>
          </a:p>
        </p:txBody>
      </p:sp>
    </p:spTree>
    <p:extLst>
      <p:ext uri="{BB962C8B-B14F-4D97-AF65-F5344CB8AC3E}">
        <p14:creationId xmlns:p14="http://schemas.microsoft.com/office/powerpoint/2010/main" val="297283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/>
              <a:t>Олимпиады, конкурсы и викторины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None/>
            </a:pPr>
            <a:r>
              <a:rPr lang="ru-RU" sz="2800" dirty="0"/>
              <a:t>Стимулируют учебно-познавательную деятельность учащихся и развивают их творческую состязательность в изучении </a:t>
            </a:r>
            <a:r>
              <a:rPr lang="ru-RU" sz="2800" dirty="0" smtClean="0"/>
              <a:t>математики</a:t>
            </a:r>
            <a:r>
              <a:rPr lang="ru-RU" sz="2800" dirty="0"/>
              <a:t>. Эти формы заранее планируются, для участия в них отбираются лучшие учащиеся, что даёт большой импульс для развития их способностей и задатков в различных отраслях знаний. В то же время они позволяют судить о творческом характере работы преподавателя, их умении искать и развивать таланты. </a:t>
            </a:r>
          </a:p>
        </p:txBody>
      </p:sp>
    </p:spTree>
    <p:extLst>
      <p:ext uri="{BB962C8B-B14F-4D97-AF65-F5344CB8AC3E}">
        <p14:creationId xmlns:p14="http://schemas.microsoft.com/office/powerpoint/2010/main" val="338373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620688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sz="3200" dirty="0">
                <a:effectLst/>
                <a:latin typeface="Times New Roman" pitchFamily="18" charset="0"/>
                <a:cs typeface="Times New Roman" pitchFamily="18" charset="0"/>
              </a:rPr>
              <a:t>с одарёнными </a:t>
            </a:r>
            <a:r>
              <a:rPr lang="ru-RU" sz="3200" dirty="0" smtClean="0">
                <a:effectLst/>
                <a:latin typeface="Times New Roman" pitchFamily="18" charset="0"/>
                <a:cs typeface="Times New Roman" pitchFamily="18" charset="0"/>
              </a:rPr>
              <a:t>детьми</a:t>
            </a:r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Для работы с одаренными учащимися должна быть разработана программа (школьная или лично учителя), утвержденная руководителем образовательного учреждения. В программе представляются диагностики выявления одаренных детей, план работы или разработанный индивидуальный маршрут работы с одаренным ребенком, методические и дидактические материалы. </a:t>
            </a:r>
          </a:p>
        </p:txBody>
      </p:sp>
    </p:spTree>
    <p:extLst>
      <p:ext uri="{BB962C8B-B14F-4D97-AF65-F5344CB8AC3E}">
        <p14:creationId xmlns:p14="http://schemas.microsoft.com/office/powerpoint/2010/main" val="256728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Работа с одарёнными и 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слабоуспевающими 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детьми</a:t>
            </a:r>
            <a:endParaRPr lang="ru-RU" sz="2800" dirty="0">
              <a:effectLst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ctr">
              <a:buNone/>
            </a:pPr>
            <a:r>
              <a:rPr lang="ru-RU" sz="2000" dirty="0" smtClean="0"/>
              <a:t>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пакете документов учитель должен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иметь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список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учащихся, проявляющих способности в данной предметной области, их психолого-педагогическую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характеристику;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индивидуальные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планы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дорожную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карту;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учебных проектов продвинутого либо адаптивного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уровня;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набор олимпиадных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заданий;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приёмы формирования исследовательской культуры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учащихся;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предписания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пошаговой отработки программного материала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результат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работы в виде мониторинга развития предметных компетенций или развития творческих способностей.</a:t>
            </a:r>
          </a:p>
        </p:txBody>
      </p:sp>
    </p:spTree>
    <p:extLst>
      <p:ext uri="{BB962C8B-B14F-4D97-AF65-F5344CB8AC3E}">
        <p14:creationId xmlns:p14="http://schemas.microsoft.com/office/powerpoint/2010/main" val="203214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Методические материалы по вопросам реализации внеурочной деятельности по математике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Методические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материалы и разъяснения по отдельным вопросам введения ФГОС ОО(приложение к письму Департамента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государственной политики в сфере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общего образования МО и Н РФ от19.04.2011 г.№03-255)</a:t>
            </a:r>
          </a:p>
          <a:p>
            <a:pPr algn="just"/>
            <a:r>
              <a:rPr lang="ru-RU" sz="1800" dirty="0" smtClean="0"/>
              <a:t>«Федеральные государственные образовательные стандарты начального и основного общего образования: содержание и механизмы реализации»(приложение к письму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Департамента государственной политики в сфере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общего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образования МО и Н РФ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от13.12.2011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г.№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03-1060)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«О направлении рекомендаций по вопросам введения ФГОС ОО» (письмо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Департамента государственной политики в сфере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общего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образования МО и Н РФ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 7.08.2015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№08-1228)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«О внеурочной деятельности и реализации дополнительных общеобразовательных программ» (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Департамента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государственной политики в сфере воспитания детей и молодёжи общего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образования МО и Н РФ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от 14.12.2015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г.№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09-3564)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441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548680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Факторы, влияющие на содержание системы внеурочной деятельности школьников по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математике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Verdana" pitchFamily="34" charset="0"/>
            </a:endParaRP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443311" y="1255642"/>
            <a:ext cx="8593185" cy="5007570"/>
            <a:chOff x="440" y="496"/>
            <a:chExt cx="5071" cy="3119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634" y="2552"/>
              <a:ext cx="2485" cy="49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 dirty="0">
                  <a:latin typeface="Verdana" pitchFamily="34" charset="0"/>
                </a:rPr>
                <a:t>СОДЕРЖАНИЕ</a:t>
              </a:r>
              <a:r>
                <a:rPr lang="ru-RU" sz="1400" dirty="0">
                  <a:latin typeface="Verdana" pitchFamily="34" charset="0"/>
                </a:rPr>
                <a:t> </a:t>
              </a:r>
              <a:br>
                <a:rPr lang="ru-RU" sz="1400" dirty="0">
                  <a:latin typeface="Verdana" pitchFamily="34" charset="0"/>
                </a:rPr>
              </a:br>
              <a:r>
                <a:rPr lang="ru-RU" sz="1400" dirty="0">
                  <a:latin typeface="Verdana" pitchFamily="34" charset="0"/>
                </a:rPr>
                <a:t>внеурочной деятельности школьников по </a:t>
              </a:r>
              <a:r>
                <a:rPr lang="ru-RU" sz="1400" dirty="0" smtClean="0">
                  <a:latin typeface="Verdana" pitchFamily="34" charset="0"/>
                </a:rPr>
                <a:t>математике</a:t>
              </a:r>
              <a:endParaRPr lang="ru-RU" dirty="0">
                <a:latin typeface="Verdana" pitchFamily="34" charset="0"/>
              </a:endParaRP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534" y="3261"/>
              <a:ext cx="2683" cy="35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 dirty="0">
                  <a:latin typeface="Verdana" pitchFamily="34" charset="0"/>
                </a:rPr>
                <a:t>Содержательные линии курса </a:t>
              </a:r>
              <a:r>
                <a:rPr lang="ru-RU" sz="1400" b="1" dirty="0" smtClean="0">
                  <a:latin typeface="Verdana" pitchFamily="34" charset="0"/>
                </a:rPr>
                <a:t>математики</a:t>
              </a:r>
              <a:endParaRPr lang="ru-RU" dirty="0">
                <a:latin typeface="Verdana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639" y="1772"/>
              <a:ext cx="1989" cy="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>
                  <a:latin typeface="Verdana" pitchFamily="34" charset="0"/>
                </a:rPr>
                <a:t>Сфера интересов и потребностей учащихся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125" y="1772"/>
              <a:ext cx="1989" cy="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>
                  <a:latin typeface="Verdana" pitchFamily="34" charset="0"/>
                </a:rPr>
                <a:t>Социально-воспитательная система школы</a:t>
              </a:r>
              <a:endParaRPr lang="ru-RU">
                <a:latin typeface="Verdana" pitchFamily="34" charset="0"/>
              </a:endParaRPr>
            </a:p>
          </p:txBody>
        </p:sp>
        <p:cxnSp>
          <p:nvCxnSpPr>
            <p:cNvPr id="8" name="AutoShape 8"/>
            <p:cNvCxnSpPr>
              <a:cxnSpLocks noChangeShapeType="1"/>
              <a:stCxn id="6" idx="2"/>
              <a:endCxn id="4" idx="0"/>
            </p:cNvCxnSpPr>
            <p:nvPr/>
          </p:nvCxnSpPr>
          <p:spPr bwMode="auto">
            <a:xfrm rot="16200000" flipH="1">
              <a:off x="2077" y="1754"/>
              <a:ext cx="355" cy="124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AutoShape 9"/>
            <p:cNvCxnSpPr>
              <a:cxnSpLocks noChangeShapeType="1"/>
              <a:stCxn id="7" idx="2"/>
              <a:endCxn id="4" idx="0"/>
            </p:cNvCxnSpPr>
            <p:nvPr/>
          </p:nvCxnSpPr>
          <p:spPr bwMode="auto">
            <a:xfrm rot="5400000">
              <a:off x="3320" y="1753"/>
              <a:ext cx="355" cy="1243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AutoShape 10"/>
            <p:cNvCxnSpPr>
              <a:cxnSpLocks noChangeShapeType="1"/>
              <a:stCxn id="5" idx="0"/>
              <a:endCxn id="4" idx="2"/>
            </p:cNvCxnSpPr>
            <p:nvPr/>
          </p:nvCxnSpPr>
          <p:spPr bwMode="auto">
            <a:xfrm rot="16200000">
              <a:off x="2771" y="3154"/>
              <a:ext cx="212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639" y="1346"/>
              <a:ext cx="1989" cy="2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разнообразие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639" y="1063"/>
              <a:ext cx="1989" cy="2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самовыражение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639" y="779"/>
              <a:ext cx="1989" cy="2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коммуникации</a:t>
              </a:r>
              <a:endParaRPr lang="ru-RU">
                <a:latin typeface="Verdana" pitchFamily="34" charset="0"/>
              </a:endParaRPr>
            </a:p>
          </p:txBody>
        </p:sp>
        <p:cxnSp>
          <p:nvCxnSpPr>
            <p:cNvPr id="14" name="AutoShape 14"/>
            <p:cNvCxnSpPr>
              <a:cxnSpLocks noChangeShapeType="1"/>
              <a:stCxn id="6" idx="1"/>
              <a:endCxn id="12" idx="1"/>
            </p:cNvCxnSpPr>
            <p:nvPr/>
          </p:nvCxnSpPr>
          <p:spPr bwMode="auto">
            <a:xfrm rot="10800000" flipH="1">
              <a:off x="639" y="1170"/>
              <a:ext cx="1" cy="815"/>
            </a:xfrm>
            <a:prstGeom prst="bentConnector3">
              <a:avLst>
                <a:gd name="adj1" fmla="val -3600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5"/>
            <p:cNvCxnSpPr>
              <a:cxnSpLocks noChangeShapeType="1"/>
              <a:stCxn id="11" idx="1"/>
              <a:endCxn id="13" idx="1"/>
            </p:cNvCxnSpPr>
            <p:nvPr/>
          </p:nvCxnSpPr>
          <p:spPr bwMode="auto">
            <a:xfrm rot="10800000" flipH="1">
              <a:off x="639" y="886"/>
              <a:ext cx="1" cy="567"/>
            </a:xfrm>
            <a:prstGeom prst="bentConnector3">
              <a:avLst>
                <a:gd name="adj1" fmla="val -3600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639" y="496"/>
              <a:ext cx="1989" cy="2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dirty="0">
                  <a:latin typeface="Verdana" pitchFamily="34" charset="0"/>
                </a:rPr>
                <a:t>игры</a:t>
              </a:r>
              <a:endParaRPr lang="ru-RU" dirty="0">
                <a:latin typeface="Verdana" pitchFamily="34" charset="0"/>
              </a:endParaRPr>
            </a:p>
          </p:txBody>
        </p:sp>
        <p:cxnSp>
          <p:nvCxnSpPr>
            <p:cNvPr id="17" name="AutoShape 17"/>
            <p:cNvCxnSpPr>
              <a:cxnSpLocks noChangeShapeType="1"/>
              <a:stCxn id="13" idx="1"/>
              <a:endCxn id="16" idx="1"/>
            </p:cNvCxnSpPr>
            <p:nvPr/>
          </p:nvCxnSpPr>
          <p:spPr bwMode="auto">
            <a:xfrm rot="10800000" flipH="1">
              <a:off x="639" y="602"/>
              <a:ext cx="1" cy="284"/>
            </a:xfrm>
            <a:prstGeom prst="bentConnector3">
              <a:avLst>
                <a:gd name="adj1" fmla="val -3600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AutoShape 18"/>
            <p:cNvCxnSpPr>
              <a:cxnSpLocks noChangeShapeType="1"/>
              <a:stCxn id="6" idx="1"/>
              <a:endCxn id="11" idx="1"/>
            </p:cNvCxnSpPr>
            <p:nvPr/>
          </p:nvCxnSpPr>
          <p:spPr bwMode="auto">
            <a:xfrm rot="10800000" flipH="1">
              <a:off x="639" y="1453"/>
              <a:ext cx="1" cy="532"/>
            </a:xfrm>
            <a:prstGeom prst="bentConnector3">
              <a:avLst>
                <a:gd name="adj1" fmla="val -3600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3125" y="1488"/>
              <a:ext cx="1989" cy="2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Организация досуга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3125" y="992"/>
              <a:ext cx="1989" cy="4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Вовлечение в социально-значимые виды деятельности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3125" y="496"/>
              <a:ext cx="1989" cy="4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dirty="0">
                  <a:latin typeface="Verdana" pitchFamily="34" charset="0"/>
                </a:rPr>
                <a:t>Построение целостной внеурочной воспитательной системы</a:t>
              </a:r>
              <a:endParaRPr lang="ru-RU" dirty="0">
                <a:latin typeface="Verdana" pitchFamily="34" charset="0"/>
              </a:endParaRPr>
            </a:p>
          </p:txBody>
        </p:sp>
        <p:cxnSp>
          <p:nvCxnSpPr>
            <p:cNvPr id="22" name="AutoShape 22"/>
            <p:cNvCxnSpPr>
              <a:cxnSpLocks noChangeShapeType="1"/>
              <a:stCxn id="7" idx="3"/>
              <a:endCxn id="19" idx="3"/>
            </p:cNvCxnSpPr>
            <p:nvPr/>
          </p:nvCxnSpPr>
          <p:spPr bwMode="auto">
            <a:xfrm flipV="1">
              <a:off x="5114" y="1595"/>
              <a:ext cx="1" cy="390"/>
            </a:xfrm>
            <a:prstGeom prst="bentConnector3">
              <a:avLst>
                <a:gd name="adj1" fmla="val 1430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23"/>
            <p:cNvCxnSpPr>
              <a:cxnSpLocks noChangeShapeType="1"/>
              <a:stCxn id="19" idx="3"/>
              <a:endCxn id="20" idx="3"/>
            </p:cNvCxnSpPr>
            <p:nvPr/>
          </p:nvCxnSpPr>
          <p:spPr bwMode="auto">
            <a:xfrm flipV="1">
              <a:off x="5114" y="1205"/>
              <a:ext cx="1" cy="390"/>
            </a:xfrm>
            <a:prstGeom prst="bentConnector3">
              <a:avLst>
                <a:gd name="adj1" fmla="val 1430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24"/>
            <p:cNvCxnSpPr>
              <a:cxnSpLocks noChangeShapeType="1"/>
              <a:stCxn id="20" idx="3"/>
              <a:endCxn id="21" idx="3"/>
            </p:cNvCxnSpPr>
            <p:nvPr/>
          </p:nvCxnSpPr>
          <p:spPr bwMode="auto">
            <a:xfrm flipV="1">
              <a:off x="5114" y="709"/>
              <a:ext cx="1" cy="496"/>
            </a:xfrm>
            <a:prstGeom prst="bentConnector3">
              <a:avLst>
                <a:gd name="adj1" fmla="val 1430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440" y="2485"/>
              <a:ext cx="895" cy="2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>
                  <a:latin typeface="Verdana" pitchFamily="34" charset="0"/>
                </a:rPr>
                <a:t>Цели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440" y="2839"/>
              <a:ext cx="895" cy="2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>
                  <a:latin typeface="Verdana" pitchFamily="34" charset="0"/>
                </a:rPr>
                <a:t>Задачи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4417" y="2485"/>
              <a:ext cx="1094" cy="2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>
                  <a:latin typeface="Verdana" pitchFamily="34" charset="0"/>
                </a:rPr>
                <a:t>Особенности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4417" y="2839"/>
              <a:ext cx="1094" cy="2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>
                  <a:latin typeface="Verdana" pitchFamily="34" charset="0"/>
                </a:rPr>
                <a:t>Принципы</a:t>
              </a:r>
              <a:endParaRPr lang="ru-RU">
                <a:latin typeface="Verdana" pitchFamily="34" charset="0"/>
              </a:endParaRPr>
            </a:p>
          </p:txBody>
        </p:sp>
        <p:cxnSp>
          <p:nvCxnSpPr>
            <p:cNvPr id="29" name="AutoShape 30"/>
            <p:cNvCxnSpPr>
              <a:cxnSpLocks noChangeShapeType="1"/>
              <a:stCxn id="25" idx="3"/>
              <a:endCxn id="4" idx="1"/>
            </p:cNvCxnSpPr>
            <p:nvPr/>
          </p:nvCxnSpPr>
          <p:spPr bwMode="auto">
            <a:xfrm>
              <a:off x="1335" y="2591"/>
              <a:ext cx="299" cy="209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AutoShape 31"/>
            <p:cNvCxnSpPr>
              <a:cxnSpLocks noChangeShapeType="1"/>
              <a:stCxn id="26" idx="3"/>
              <a:endCxn id="4" idx="1"/>
            </p:cNvCxnSpPr>
            <p:nvPr/>
          </p:nvCxnSpPr>
          <p:spPr bwMode="auto">
            <a:xfrm flipV="1">
              <a:off x="1335" y="2800"/>
              <a:ext cx="299" cy="145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AutoShape 32"/>
            <p:cNvCxnSpPr>
              <a:cxnSpLocks noChangeShapeType="1"/>
              <a:stCxn id="27" idx="1"/>
              <a:endCxn id="4" idx="3"/>
            </p:cNvCxnSpPr>
            <p:nvPr/>
          </p:nvCxnSpPr>
          <p:spPr bwMode="auto">
            <a:xfrm rot="10800000" flipV="1">
              <a:off x="4119" y="2591"/>
              <a:ext cx="298" cy="209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AutoShape 33"/>
            <p:cNvCxnSpPr>
              <a:cxnSpLocks noChangeShapeType="1"/>
              <a:stCxn id="28" idx="1"/>
              <a:endCxn id="4" idx="3"/>
            </p:cNvCxnSpPr>
            <p:nvPr/>
          </p:nvCxnSpPr>
          <p:spPr bwMode="auto">
            <a:xfrm rot="10800000">
              <a:off x="4119" y="2800"/>
              <a:ext cx="298" cy="145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25370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41538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Verdana" pitchFamily="34" charset="0"/>
              </a:rPr>
              <a:t>Методы, формы и средства системы внеурочной деятельности школьников по математике</a:t>
            </a:r>
          </a:p>
        </p:txBody>
      </p:sp>
      <p:grpSp>
        <p:nvGrpSpPr>
          <p:cNvPr id="35" name="Group 42"/>
          <p:cNvGrpSpPr>
            <a:grpSpLocks/>
          </p:cNvGrpSpPr>
          <p:nvPr/>
        </p:nvGrpSpPr>
        <p:grpSpPr bwMode="auto">
          <a:xfrm>
            <a:off x="334287" y="1050595"/>
            <a:ext cx="7967280" cy="4972940"/>
            <a:chOff x="416" y="-141"/>
            <a:chExt cx="5004" cy="3974"/>
          </a:xfrm>
        </p:grpSpPr>
        <p:sp>
          <p:nvSpPr>
            <p:cNvPr id="36" name="Rectangle 3"/>
            <p:cNvSpPr>
              <a:spLocks noChangeArrowheads="1"/>
            </p:cNvSpPr>
            <p:nvPr/>
          </p:nvSpPr>
          <p:spPr bwMode="auto">
            <a:xfrm>
              <a:off x="424" y="-141"/>
              <a:ext cx="2849" cy="7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 dirty="0">
                  <a:latin typeface="Verdana" pitchFamily="34" charset="0"/>
                </a:rPr>
                <a:t>МЕТОДЫ</a:t>
              </a:r>
              <a:r>
                <a:rPr lang="ru-RU" sz="1400" dirty="0">
                  <a:latin typeface="Verdana" pitchFamily="34" charset="0"/>
                </a:rPr>
                <a:t/>
              </a:r>
              <a:br>
                <a:rPr lang="ru-RU" sz="1400" dirty="0">
                  <a:latin typeface="Verdana" pitchFamily="34" charset="0"/>
                </a:rPr>
              </a:br>
              <a:r>
                <a:rPr lang="ru-RU" sz="1400" dirty="0">
                  <a:latin typeface="Verdana" pitchFamily="34" charset="0"/>
                </a:rPr>
                <a:t>проведения внеурочной деятельности школьников с использованием информационных технологий</a:t>
              </a:r>
            </a:p>
            <a:p>
              <a:endParaRPr lang="ru-RU" dirty="0">
                <a:latin typeface="Verdana" pitchFamily="34" charset="0"/>
              </a:endParaRPr>
            </a:p>
          </p:txBody>
        </p:sp>
        <p:sp>
          <p:nvSpPr>
            <p:cNvPr id="37" name="Rectangle 4"/>
            <p:cNvSpPr>
              <a:spLocks noChangeArrowheads="1"/>
            </p:cNvSpPr>
            <p:nvPr/>
          </p:nvSpPr>
          <p:spPr bwMode="auto">
            <a:xfrm>
              <a:off x="424" y="715"/>
              <a:ext cx="2849" cy="22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dirty="0">
                  <a:latin typeface="Verdana" pitchFamily="34" charset="0"/>
                </a:rPr>
                <a:t>Метод проектов</a:t>
              </a:r>
              <a:endParaRPr lang="ru-RU" dirty="0">
                <a:latin typeface="Verdana" pitchFamily="34" charset="0"/>
              </a:endParaRPr>
            </a:p>
          </p:txBody>
        </p:sp>
        <p:sp>
          <p:nvSpPr>
            <p:cNvPr id="38" name="Rectangle 5"/>
            <p:cNvSpPr>
              <a:spLocks noChangeArrowheads="1"/>
            </p:cNvSpPr>
            <p:nvPr/>
          </p:nvSpPr>
          <p:spPr bwMode="auto">
            <a:xfrm>
              <a:off x="416" y="964"/>
              <a:ext cx="2857" cy="2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Метод информационного ресурса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>
              <a:off x="416" y="1540"/>
              <a:ext cx="2857" cy="2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Метод сетевого общения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40" name="Rectangle 7"/>
            <p:cNvSpPr>
              <a:spLocks noChangeArrowheads="1"/>
            </p:cNvSpPr>
            <p:nvPr/>
          </p:nvSpPr>
          <p:spPr bwMode="auto">
            <a:xfrm>
              <a:off x="3591" y="820"/>
              <a:ext cx="1799" cy="2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Массовые формы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41" name="Rectangle 8"/>
            <p:cNvSpPr>
              <a:spLocks noChangeArrowheads="1"/>
            </p:cNvSpPr>
            <p:nvPr/>
          </p:nvSpPr>
          <p:spPr bwMode="auto">
            <a:xfrm>
              <a:off x="3591" y="1108"/>
              <a:ext cx="1799" cy="2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Групповые формы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42" name="Rectangle 9"/>
            <p:cNvSpPr>
              <a:spLocks noChangeArrowheads="1"/>
            </p:cNvSpPr>
            <p:nvPr/>
          </p:nvSpPr>
          <p:spPr bwMode="auto">
            <a:xfrm>
              <a:off x="1247" y="1900"/>
              <a:ext cx="3402" cy="48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 dirty="0">
                  <a:latin typeface="Verdana" pitchFamily="34" charset="0"/>
                </a:rPr>
                <a:t>СРЕДСТВА</a:t>
              </a:r>
              <a:r>
                <a:rPr lang="ru-RU" sz="1400" dirty="0">
                  <a:latin typeface="Verdana" pitchFamily="34" charset="0"/>
                </a:rPr>
                <a:t> </a:t>
              </a:r>
              <a:br>
                <a:rPr lang="ru-RU" sz="1400" dirty="0">
                  <a:latin typeface="Verdana" pitchFamily="34" charset="0"/>
                </a:rPr>
              </a:br>
              <a:r>
                <a:rPr lang="ru-RU" sz="1400" dirty="0" smtClean="0">
                  <a:latin typeface="Verdana" pitchFamily="34" charset="0"/>
                </a:rPr>
                <a:t>ИКТ для </a:t>
              </a:r>
              <a:r>
                <a:rPr lang="ru-RU" sz="1400" dirty="0">
                  <a:latin typeface="Verdana" pitchFamily="34" charset="0"/>
                </a:rPr>
                <a:t>внеурочной деятельности школьников</a:t>
              </a:r>
              <a:endParaRPr lang="ru-RU" dirty="0">
                <a:latin typeface="Verdana" pitchFamily="34" charset="0"/>
              </a:endParaRPr>
            </a:p>
          </p:txBody>
        </p:sp>
        <p:sp>
          <p:nvSpPr>
            <p:cNvPr id="43" name="Rectangle 10"/>
            <p:cNvSpPr>
              <a:spLocks noChangeArrowheads="1"/>
            </p:cNvSpPr>
            <p:nvPr/>
          </p:nvSpPr>
          <p:spPr bwMode="auto">
            <a:xfrm>
              <a:off x="3242" y="3635"/>
              <a:ext cx="2178" cy="1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интегрированные 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44" name="Rectangle 11"/>
            <p:cNvSpPr>
              <a:spLocks noChangeArrowheads="1"/>
            </p:cNvSpPr>
            <p:nvPr/>
          </p:nvSpPr>
          <p:spPr bwMode="auto">
            <a:xfrm>
              <a:off x="416" y="1252"/>
              <a:ext cx="2857" cy="2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Игровой метод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45" name="Rectangle 12"/>
            <p:cNvSpPr>
              <a:spLocks noChangeArrowheads="1"/>
            </p:cNvSpPr>
            <p:nvPr/>
          </p:nvSpPr>
          <p:spPr bwMode="auto">
            <a:xfrm>
              <a:off x="3591" y="1396"/>
              <a:ext cx="1799" cy="2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Индивидуальные</a:t>
              </a:r>
              <a:endParaRPr lang="ru-RU">
                <a:latin typeface="Verdana" pitchFamily="34" charset="0"/>
              </a:endParaRPr>
            </a:p>
          </p:txBody>
        </p:sp>
        <p:cxnSp>
          <p:nvCxnSpPr>
            <p:cNvPr id="46" name="AutoShape 13"/>
            <p:cNvCxnSpPr>
              <a:cxnSpLocks noChangeShapeType="1"/>
              <a:stCxn id="37" idx="3"/>
              <a:endCxn id="40" idx="1"/>
            </p:cNvCxnSpPr>
            <p:nvPr/>
          </p:nvCxnSpPr>
          <p:spPr bwMode="auto">
            <a:xfrm>
              <a:off x="3273" y="829"/>
              <a:ext cx="318" cy="99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" name="AutoShape 14"/>
            <p:cNvCxnSpPr>
              <a:cxnSpLocks noChangeShapeType="1"/>
              <a:stCxn id="38" idx="3"/>
              <a:endCxn id="41" idx="1"/>
            </p:cNvCxnSpPr>
            <p:nvPr/>
          </p:nvCxnSpPr>
          <p:spPr bwMode="auto">
            <a:xfrm>
              <a:off x="3273" y="1072"/>
              <a:ext cx="318" cy="14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AutoShape 15"/>
            <p:cNvCxnSpPr>
              <a:cxnSpLocks noChangeShapeType="1"/>
              <a:stCxn id="44" idx="3"/>
              <a:endCxn id="45" idx="1"/>
            </p:cNvCxnSpPr>
            <p:nvPr/>
          </p:nvCxnSpPr>
          <p:spPr bwMode="auto">
            <a:xfrm>
              <a:off x="3273" y="1360"/>
              <a:ext cx="318" cy="14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AutoShape 16"/>
            <p:cNvCxnSpPr>
              <a:cxnSpLocks noChangeShapeType="1"/>
              <a:stCxn id="44" idx="3"/>
              <a:endCxn id="40" idx="1"/>
            </p:cNvCxnSpPr>
            <p:nvPr/>
          </p:nvCxnSpPr>
          <p:spPr bwMode="auto">
            <a:xfrm flipV="1">
              <a:off x="3273" y="928"/>
              <a:ext cx="318" cy="43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0" name="Rectangle 17"/>
            <p:cNvSpPr>
              <a:spLocks noChangeArrowheads="1"/>
            </p:cNvSpPr>
            <p:nvPr/>
          </p:nvSpPr>
          <p:spPr bwMode="auto">
            <a:xfrm>
              <a:off x="3591" y="-141"/>
              <a:ext cx="1799" cy="7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 b="1" dirty="0">
                  <a:latin typeface="Verdana" pitchFamily="34" charset="0"/>
                </a:rPr>
                <a:t>ФОРМЫ</a:t>
              </a:r>
              <a:r>
                <a:rPr lang="ru-RU" sz="1400" dirty="0">
                  <a:latin typeface="Verdana" pitchFamily="34" charset="0"/>
                </a:rPr>
                <a:t> </a:t>
              </a:r>
              <a:br>
                <a:rPr lang="ru-RU" sz="1400" dirty="0">
                  <a:latin typeface="Verdana" pitchFamily="34" charset="0"/>
                </a:rPr>
              </a:br>
              <a:r>
                <a:rPr lang="ru-RU" sz="1400" dirty="0">
                  <a:latin typeface="Verdana" pitchFamily="34" charset="0"/>
                </a:rPr>
                <a:t>организации внеурочной деятельности школьников</a:t>
              </a:r>
              <a:endParaRPr lang="ru-RU" dirty="0">
                <a:latin typeface="Verdana" pitchFamily="34" charset="0"/>
              </a:endParaRPr>
            </a:p>
          </p:txBody>
        </p:sp>
        <p:cxnSp>
          <p:nvCxnSpPr>
            <p:cNvPr id="51" name="AutoShape 18"/>
            <p:cNvCxnSpPr>
              <a:cxnSpLocks noChangeShapeType="1"/>
              <a:stCxn id="36" idx="1"/>
              <a:endCxn id="37" idx="1"/>
            </p:cNvCxnSpPr>
            <p:nvPr/>
          </p:nvCxnSpPr>
          <p:spPr bwMode="auto">
            <a:xfrm rot="10800000" flipV="1">
              <a:off x="424" y="258"/>
              <a:ext cx="8" cy="570"/>
            </a:xfrm>
            <a:prstGeom prst="bentConnector3">
              <a:avLst>
                <a:gd name="adj1" fmla="val 180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2" name="AutoShape 19"/>
            <p:cNvCxnSpPr>
              <a:cxnSpLocks noChangeShapeType="1"/>
              <a:stCxn id="36" idx="1"/>
              <a:endCxn id="37" idx="1"/>
            </p:cNvCxnSpPr>
            <p:nvPr/>
          </p:nvCxnSpPr>
          <p:spPr bwMode="auto">
            <a:xfrm rot="10800000" flipV="1">
              <a:off x="424" y="258"/>
              <a:ext cx="8" cy="570"/>
            </a:xfrm>
            <a:prstGeom prst="bentConnector3">
              <a:avLst>
                <a:gd name="adj1" fmla="val 180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3" name="AutoShape 20"/>
            <p:cNvCxnSpPr>
              <a:cxnSpLocks noChangeShapeType="1"/>
              <a:stCxn id="36" idx="1"/>
              <a:endCxn id="38" idx="1"/>
            </p:cNvCxnSpPr>
            <p:nvPr/>
          </p:nvCxnSpPr>
          <p:spPr bwMode="auto">
            <a:xfrm rot="10800000" flipV="1">
              <a:off x="416" y="258"/>
              <a:ext cx="8" cy="814"/>
            </a:xfrm>
            <a:prstGeom prst="bentConnector3">
              <a:avLst>
                <a:gd name="adj1" fmla="val 1894771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4" name="AutoShape 21"/>
            <p:cNvCxnSpPr>
              <a:cxnSpLocks noChangeShapeType="1"/>
              <a:stCxn id="36" idx="1"/>
              <a:endCxn id="44" idx="1"/>
            </p:cNvCxnSpPr>
            <p:nvPr/>
          </p:nvCxnSpPr>
          <p:spPr bwMode="auto">
            <a:xfrm rot="10800000" flipV="1">
              <a:off x="416" y="258"/>
              <a:ext cx="8" cy="1102"/>
            </a:xfrm>
            <a:prstGeom prst="bentConnector3">
              <a:avLst>
                <a:gd name="adj1" fmla="val 1894771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AutoShape 22"/>
            <p:cNvCxnSpPr>
              <a:cxnSpLocks noChangeShapeType="1"/>
              <a:stCxn id="36" idx="1"/>
              <a:endCxn id="39" idx="1"/>
            </p:cNvCxnSpPr>
            <p:nvPr/>
          </p:nvCxnSpPr>
          <p:spPr bwMode="auto">
            <a:xfrm rot="10800000" flipV="1">
              <a:off x="416" y="258"/>
              <a:ext cx="8" cy="1390"/>
            </a:xfrm>
            <a:prstGeom prst="bentConnector3">
              <a:avLst>
                <a:gd name="adj1" fmla="val 1894771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" name="AutoShape 23"/>
            <p:cNvCxnSpPr>
              <a:cxnSpLocks noChangeShapeType="1"/>
              <a:stCxn id="41" idx="3"/>
              <a:endCxn id="45" idx="3"/>
            </p:cNvCxnSpPr>
            <p:nvPr/>
          </p:nvCxnSpPr>
          <p:spPr bwMode="auto">
            <a:xfrm>
              <a:off x="5390" y="1216"/>
              <a:ext cx="0" cy="288"/>
            </a:xfrm>
            <a:prstGeom prst="bentConnector3">
              <a:avLst>
                <a:gd name="adj1" fmla="val 3590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AutoShape 24"/>
            <p:cNvCxnSpPr>
              <a:cxnSpLocks noChangeShapeType="1"/>
              <a:stCxn id="40" idx="3"/>
              <a:endCxn id="41" idx="3"/>
            </p:cNvCxnSpPr>
            <p:nvPr/>
          </p:nvCxnSpPr>
          <p:spPr bwMode="auto">
            <a:xfrm>
              <a:off x="5390" y="928"/>
              <a:ext cx="0" cy="288"/>
            </a:xfrm>
            <a:prstGeom prst="bentConnector3">
              <a:avLst>
                <a:gd name="adj1" fmla="val 3590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" name="AutoShape 25"/>
            <p:cNvCxnSpPr>
              <a:cxnSpLocks noChangeShapeType="1"/>
              <a:stCxn id="50" idx="3"/>
              <a:endCxn id="40" idx="3"/>
            </p:cNvCxnSpPr>
            <p:nvPr/>
          </p:nvCxnSpPr>
          <p:spPr bwMode="auto">
            <a:xfrm>
              <a:off x="5390" y="259"/>
              <a:ext cx="8" cy="669"/>
            </a:xfrm>
            <a:prstGeom prst="bentConnector3">
              <a:avLst>
                <a:gd name="adj1" fmla="val 180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" name="AutoShape 26"/>
            <p:cNvCxnSpPr>
              <a:cxnSpLocks noChangeShapeType="1"/>
              <a:stCxn id="39" idx="3"/>
              <a:endCxn id="45" idx="1"/>
            </p:cNvCxnSpPr>
            <p:nvPr/>
          </p:nvCxnSpPr>
          <p:spPr bwMode="auto">
            <a:xfrm flipV="1">
              <a:off x="3273" y="1504"/>
              <a:ext cx="318" cy="14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0" name="Rectangle 27"/>
            <p:cNvSpPr>
              <a:spLocks noChangeArrowheads="1"/>
            </p:cNvSpPr>
            <p:nvPr/>
          </p:nvSpPr>
          <p:spPr bwMode="auto">
            <a:xfrm>
              <a:off x="521" y="2432"/>
              <a:ext cx="2450" cy="2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обучающие 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61" name="Rectangle 28"/>
            <p:cNvSpPr>
              <a:spLocks noChangeArrowheads="1"/>
            </p:cNvSpPr>
            <p:nvPr/>
          </p:nvSpPr>
          <p:spPr bwMode="auto">
            <a:xfrm>
              <a:off x="521" y="2670"/>
              <a:ext cx="2450" cy="2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тренажеры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62" name="Rectangle 29"/>
            <p:cNvSpPr>
              <a:spLocks noChangeArrowheads="1"/>
            </p:cNvSpPr>
            <p:nvPr/>
          </p:nvSpPr>
          <p:spPr bwMode="auto">
            <a:xfrm>
              <a:off x="521" y="2897"/>
              <a:ext cx="2450" cy="31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контролирующие 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63" name="Rectangle 30"/>
            <p:cNvSpPr>
              <a:spLocks noChangeArrowheads="1"/>
            </p:cNvSpPr>
            <p:nvPr/>
          </p:nvSpPr>
          <p:spPr bwMode="auto">
            <a:xfrm>
              <a:off x="521" y="3124"/>
              <a:ext cx="2450" cy="3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информационно-поисковые и информационно-справочные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64" name="Rectangle 31"/>
            <p:cNvSpPr>
              <a:spLocks noChangeArrowheads="1"/>
            </p:cNvSpPr>
            <p:nvPr/>
          </p:nvSpPr>
          <p:spPr bwMode="auto">
            <a:xfrm>
              <a:off x="521" y="3562"/>
              <a:ext cx="2450" cy="2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презентационные и демонстрационные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65" name="Rectangle 32"/>
            <p:cNvSpPr>
              <a:spLocks noChangeArrowheads="1"/>
            </p:cNvSpPr>
            <p:nvPr/>
          </p:nvSpPr>
          <p:spPr bwMode="auto">
            <a:xfrm>
              <a:off x="3243" y="2432"/>
              <a:ext cx="2177" cy="1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лабораторные 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66" name="Rectangle 33"/>
            <p:cNvSpPr>
              <a:spLocks noChangeArrowheads="1"/>
            </p:cNvSpPr>
            <p:nvPr/>
          </p:nvSpPr>
          <p:spPr bwMode="auto">
            <a:xfrm>
              <a:off x="3242" y="2642"/>
              <a:ext cx="2178" cy="1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имитационно-моделирующие 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67" name="Rectangle 34"/>
            <p:cNvSpPr>
              <a:spLocks noChangeArrowheads="1"/>
            </p:cNvSpPr>
            <p:nvPr/>
          </p:nvSpPr>
          <p:spPr bwMode="auto">
            <a:xfrm>
              <a:off x="3242" y="2869"/>
              <a:ext cx="2178" cy="1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учебно-игровые 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68" name="Rectangle 35"/>
            <p:cNvSpPr>
              <a:spLocks noChangeArrowheads="1"/>
            </p:cNvSpPr>
            <p:nvPr/>
          </p:nvSpPr>
          <p:spPr bwMode="auto">
            <a:xfrm>
              <a:off x="3242" y="3124"/>
              <a:ext cx="2178" cy="1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игровые </a:t>
              </a:r>
              <a:endParaRPr lang="ru-RU">
                <a:latin typeface="Verdana" pitchFamily="34" charset="0"/>
              </a:endParaRPr>
            </a:p>
          </p:txBody>
        </p:sp>
        <p:sp>
          <p:nvSpPr>
            <p:cNvPr id="69" name="Rectangle 36"/>
            <p:cNvSpPr>
              <a:spLocks noChangeArrowheads="1"/>
            </p:cNvSpPr>
            <p:nvPr/>
          </p:nvSpPr>
          <p:spPr bwMode="auto">
            <a:xfrm>
              <a:off x="3242" y="3379"/>
              <a:ext cx="2178" cy="18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400">
                  <a:latin typeface="Verdana" pitchFamily="34" charset="0"/>
                </a:rPr>
                <a:t>коммуникационные</a:t>
              </a:r>
              <a:endParaRPr lang="ru-RU">
                <a:latin typeface="Verdana" pitchFamily="34" charset="0"/>
              </a:endParaRPr>
            </a:p>
          </p:txBody>
        </p:sp>
        <p:grpSp>
          <p:nvGrpSpPr>
            <p:cNvPr id="70" name="Group 37"/>
            <p:cNvGrpSpPr>
              <a:grpSpLocks/>
            </p:cNvGrpSpPr>
            <p:nvPr/>
          </p:nvGrpSpPr>
          <p:grpSpPr bwMode="auto">
            <a:xfrm>
              <a:off x="424" y="259"/>
              <a:ext cx="4966" cy="1642"/>
              <a:chOff x="2076" y="1709"/>
              <a:chExt cx="8446" cy="4103"/>
            </a:xfrm>
          </p:grpSpPr>
          <p:cxnSp>
            <p:nvCxnSpPr>
              <p:cNvPr id="71" name="AutoShape 38"/>
              <p:cNvCxnSpPr>
                <a:cxnSpLocks noChangeShapeType="1"/>
                <a:stCxn id="50" idx="3"/>
                <a:endCxn id="42" idx="0"/>
              </p:cNvCxnSpPr>
              <p:nvPr/>
            </p:nvCxnSpPr>
            <p:spPr bwMode="auto">
              <a:xfrm flipH="1">
                <a:off x="6369" y="1709"/>
                <a:ext cx="4153" cy="4103"/>
              </a:xfrm>
              <a:prstGeom prst="bentConnector4">
                <a:avLst>
                  <a:gd name="adj1" fmla="val -5879"/>
                  <a:gd name="adj2" fmla="val 62169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" name="AutoShape 39"/>
              <p:cNvCxnSpPr>
                <a:cxnSpLocks noChangeShapeType="1"/>
                <a:stCxn id="36" idx="1"/>
                <a:endCxn id="42" idx="0"/>
              </p:cNvCxnSpPr>
              <p:nvPr/>
            </p:nvCxnSpPr>
            <p:spPr bwMode="auto">
              <a:xfrm rot="10800000" flipH="1" flipV="1">
                <a:off x="2076" y="1709"/>
                <a:ext cx="4293" cy="4103"/>
              </a:xfrm>
              <a:prstGeom prst="bentConnector4">
                <a:avLst>
                  <a:gd name="adj1" fmla="val -5688"/>
                  <a:gd name="adj2" fmla="val 62171"/>
                </a:avLst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61071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Внеурочная деятельность направлена на достижение результатов освоения основной образовательной программы и реализуется в формах, отличных от урочных на основании запросов обучающихся, выбора их родителей, а также с учётом имеющихся кадровых, материально-технических и иных условий.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Содержание внеурочных занятий не должно ограничиваться рамками программы, учитель может дополнять учебную работу углубленным изучением, элементарными исследованиями , занимательной математикой, изучением истории математики.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Формы, способы и направления организации внеурочной деятельности определяются образовательной организацией самостоятельно в соответствии с содержательной и организационной спецификой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основной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образовательной программы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Количество часов, определённых Стандартом на его реализацию, не может быть включено в объём предельно допустимой учебной нагрузки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8884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Типы образовательных программ внеурочной деятельности</a:t>
            </a:r>
            <a:endParaRPr lang="ru-RU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образовательные программы по конкретным видам внеурочной деятельности;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dirty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возрастные образовательные программы </a:t>
            </a:r>
            <a:r>
              <a:rPr lang="ru-RU" sz="2800" dirty="0" smtClean="0">
                <a:latin typeface="Times New Roman" pitchFamily="18" charset="0"/>
              </a:rPr>
              <a:t>(образовательная </a:t>
            </a:r>
            <a:r>
              <a:rPr lang="ru-RU" sz="2800" dirty="0">
                <a:latin typeface="Times New Roman" pitchFamily="18" charset="0"/>
              </a:rPr>
              <a:t>программа внеурочной деятельности подростков; образовательная программа внеурочной деятельности старшеклассников);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2800" dirty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800" dirty="0">
                <a:latin typeface="Times New Roman" pitchFamily="18" charset="0"/>
              </a:rPr>
              <a:t>индивидуальные образовательные программы для учащихся.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825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Типы образовательных программ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/>
            </a:r>
            <a:br>
              <a:rPr lang="ru-RU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</a:b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внеурочной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деятельности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280400" cy="518477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400" b="1" i="1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2400" b="1" i="1" dirty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2400" b="1" dirty="0" smtClean="0">
                <a:latin typeface="Times New Roman" pitchFamily="18" charset="0"/>
              </a:rPr>
              <a:t>образовательные </a:t>
            </a:r>
            <a:r>
              <a:rPr lang="ru-RU" sz="2400" b="1" dirty="0">
                <a:latin typeface="Times New Roman" pitchFamily="18" charset="0"/>
              </a:rPr>
              <a:t>программы, ориентированные на достижение результатов определенного уровня</a:t>
            </a:r>
            <a:r>
              <a:rPr lang="ru-RU" sz="2400" dirty="0">
                <a:latin typeface="Times New Roman" pitchFamily="18" charset="0"/>
              </a:rPr>
              <a:t> </a:t>
            </a: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2400" dirty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>
                <a:latin typeface="Times New Roman" pitchFamily="18" charset="0"/>
              </a:rPr>
              <a:t>	ОП</a:t>
            </a:r>
            <a:r>
              <a:rPr lang="ru-RU" sz="2400" dirty="0">
                <a:latin typeface="Times New Roman" pitchFamily="18" charset="0"/>
              </a:rPr>
              <a:t>, обеспечивающая 1-й уровень результатов;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>
                <a:latin typeface="Times New Roman" pitchFamily="18" charset="0"/>
              </a:rPr>
              <a:t>    ОП, обеспечивающая 1-й и 2-й уровни результатов;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>
                <a:latin typeface="Times New Roman" pitchFamily="18" charset="0"/>
              </a:rPr>
              <a:t>    ОП, обеспечивающая 2-й и 3-й уровни результатов).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>
                <a:latin typeface="Times New Roman" pitchFamily="18" charset="0"/>
              </a:rPr>
              <a:t>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>
                <a:latin typeface="Times New Roman" pitchFamily="18" charset="0"/>
              </a:rPr>
              <a:t>    </a:t>
            </a:r>
            <a:endParaRPr lang="ru-RU" sz="2400" i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7871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Типы образовательных программ внеурочной деятельности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400" b="1" dirty="0">
                <a:latin typeface="Times New Roman" pitchFamily="18" charset="0"/>
              </a:rPr>
              <a:t>комплексные образовательные программы</a:t>
            </a:r>
            <a:r>
              <a:rPr lang="ru-RU" sz="2400" dirty="0">
                <a:latin typeface="Times New Roman" pitchFamily="18" charset="0"/>
              </a:rPr>
              <a:t>, предполагающие последовательный переход от воспитательных результатов первого к результатам третьего уровня в различных видах внеурочной деятельности;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400" dirty="0"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2400" b="1" dirty="0">
                <a:latin typeface="Times New Roman" pitchFamily="18" charset="0"/>
              </a:rPr>
              <a:t>тематические образовательные программы</a:t>
            </a:r>
            <a:r>
              <a:rPr lang="ru-RU" sz="2400" dirty="0">
                <a:latin typeface="Times New Roman" pitchFamily="18" charset="0"/>
              </a:rPr>
              <a:t>, направленные на получение воспитательных результатов в определенном проблемном поле и использующие при этом возможности различных видов внеурочной </a:t>
            </a:r>
            <a:r>
              <a:rPr lang="ru-RU" sz="2400" dirty="0" smtClean="0">
                <a:latin typeface="Times New Roman" pitchFamily="18" charset="0"/>
              </a:rPr>
              <a:t>деятельности</a:t>
            </a:r>
            <a:endParaRPr lang="ru-RU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14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Рабочие программы курсов внеурочной деятельности  разрабатываются на основе требований к результатам освоения образовательной программы основного общего образования с учётом основных направлений программ, включенных в структуру образовательной программы основного общего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84217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 внеурочной </a:t>
            </a: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деятельности по математике определяет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Состав и структуру направлений внеурочной деятельности</a:t>
            </a:r>
          </a:p>
          <a:p>
            <a:r>
              <a:rPr lang="ru-RU" sz="3600" dirty="0" smtClean="0"/>
              <a:t>Формы организации внеурочной деятельности</a:t>
            </a:r>
          </a:p>
          <a:p>
            <a:r>
              <a:rPr lang="ru-RU" sz="3600" dirty="0" smtClean="0"/>
              <a:t>Объём </a:t>
            </a:r>
            <a:r>
              <a:rPr lang="ru-RU" sz="3600" dirty="0"/>
              <a:t>внеурочной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2321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 внеурочной деятельности включает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363272" cy="4873728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204865"/>
            <a:ext cx="842493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-план внеурочной деятельности по учебным предметам образовательной программы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 предметные кружки, факультативы, ученические научные общества, школьные олимпиады по учебным предметам программы основной школы, предметные недели и т.д.)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план работы по организации педагогической поддержки обучающихся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(проектирование индивидуальных образовательных маршрутов, работа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тьюторов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педагогов-психологов);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план работы по обеспечению благополучия обучающихся в пространстве ОУ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(безопасности жизни и здоровья школьников, безопасных межличностных отношений в учебных группах, профилактики неуспеваемости, профилактики различных рисков, возникающих  в процессе взаимодействия школьника с окружающей средой, социальной защиты учащихся)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375</TotalTime>
  <Words>1141</Words>
  <Application>Microsoft Office PowerPoint</Application>
  <PresentationFormat>Экран (4:3)</PresentationFormat>
  <Paragraphs>132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Презентация PowerPoint</vt:lpstr>
      <vt:lpstr>    Методические материалы по вопросам реализации внеурочной деятельности по математике</vt:lpstr>
      <vt:lpstr>Внеурочная деятельность</vt:lpstr>
      <vt:lpstr>Типы образовательных программ внеурочной деятельности</vt:lpstr>
      <vt:lpstr>Типы образовательных программ  внеурочной деятельности</vt:lpstr>
      <vt:lpstr>Типы образовательных программ внеурочной деятельности</vt:lpstr>
      <vt:lpstr>Внеурочная деятельность</vt:lpstr>
      <vt:lpstr>План внеурочной деятельности по математике определяет</vt:lpstr>
      <vt:lpstr>План внеурочной деятельности включает</vt:lpstr>
      <vt:lpstr>Программы курсов внеурочной деятельности должны содержать: </vt:lpstr>
      <vt:lpstr>Виды внеклассной работы</vt:lpstr>
      <vt:lpstr>Формы организации внеурочной деятельности по математике</vt:lpstr>
      <vt:lpstr>В подготовительной работе учащихся к внеклассным занятиям целесообразно выделить   2 аспекта:</vt:lpstr>
      <vt:lpstr>Внеурочная работа может быть:</vt:lpstr>
      <vt:lpstr>Факультативные занятия </vt:lpstr>
      <vt:lpstr>Кружковые занятия</vt:lpstr>
      <vt:lpstr>Олимпиады, конкурсы и викторины </vt:lpstr>
      <vt:lpstr>Работа с одарёнными детьми</vt:lpstr>
      <vt:lpstr>Работа с одарёнными и  слабоуспевающими детьми</vt:lpstr>
      <vt:lpstr>Презентация PowerPoint</vt:lpstr>
      <vt:lpstr>Презентация PowerPoint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Внеурочная деятельность. Виды программ</dc:title>
  <dc:creator>GYPNORION</dc:creator>
  <cp:lastModifiedBy>GYPNORION</cp:lastModifiedBy>
  <cp:revision>36</cp:revision>
  <dcterms:created xsi:type="dcterms:W3CDTF">2015-12-15T08:26:14Z</dcterms:created>
  <dcterms:modified xsi:type="dcterms:W3CDTF">2015-12-24T07:02:42Z</dcterms:modified>
</cp:coreProperties>
</file>